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1"/>
  </p:notesMasterIdLst>
  <p:handoutMasterIdLst>
    <p:handoutMasterId r:id="rId22"/>
  </p:handoutMasterIdLst>
  <p:sldIdLst>
    <p:sldId id="290" r:id="rId2"/>
    <p:sldId id="292" r:id="rId3"/>
    <p:sldId id="293" r:id="rId4"/>
    <p:sldId id="296" r:id="rId5"/>
    <p:sldId id="297" r:id="rId6"/>
    <p:sldId id="299" r:id="rId7"/>
    <p:sldId id="300" r:id="rId8"/>
    <p:sldId id="303" r:id="rId9"/>
    <p:sldId id="304" r:id="rId10"/>
    <p:sldId id="305" r:id="rId11"/>
    <p:sldId id="307" r:id="rId12"/>
    <p:sldId id="272" r:id="rId13"/>
    <p:sldId id="274" r:id="rId14"/>
    <p:sldId id="276" r:id="rId15"/>
    <p:sldId id="277" r:id="rId16"/>
    <p:sldId id="278" r:id="rId17"/>
    <p:sldId id="308" r:id="rId18"/>
    <p:sldId id="280" r:id="rId19"/>
    <p:sldId id="281" r:id="rId20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1" autoAdjust="0"/>
    <p:restoredTop sz="86343" autoAdjust="0"/>
  </p:normalViewPr>
  <p:slideViewPr>
    <p:cSldViewPr>
      <p:cViewPr varScale="1">
        <p:scale>
          <a:sx n="93" d="100"/>
          <a:sy n="93" d="100"/>
        </p:scale>
        <p:origin x="145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76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2F4DA7-03B9-B742-8F25-579217C0C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8349A-FA00-0E40-B1E7-A4158C53BE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179A9-7E5D-A741-9A35-D9D622CD4747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F4D97-1073-FF4C-854F-BBBBEB695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F9ABF-2EF7-914B-ACF9-7C62A474B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6AF9B-D75C-0644-8FA9-662EFD0CE2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81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11.png>
</file>

<file path=ppt/media/image2.png>
</file>

<file path=ppt/media/image3.png>
</file>

<file path=ppt/media/image4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pPr/>
              <a:t>11/3/2021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92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/>
          <a:srcRect l="5555" t="26824" b="21212"/>
          <a:stretch/>
        </p:blipFill>
        <p:spPr>
          <a:xfrm>
            <a:off x="152400" y="6324600"/>
            <a:ext cx="2806700" cy="4412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8800"/>
            <a:ext cx="7772400" cy="900546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95600"/>
            <a:ext cx="7772400" cy="175260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6400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4419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22313" y="44069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41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0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417638"/>
            <a:ext cx="4040188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5908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417638"/>
            <a:ext cx="4041775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66981" y="25908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Horizonta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68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77479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296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143000" y="2819400"/>
            <a:ext cx="6647540" cy="743891"/>
            <a:chOff x="867079" y="4648198"/>
            <a:chExt cx="5333334" cy="596826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079" y="4648199"/>
              <a:ext cx="5333334" cy="59682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/>
            <a:stretch/>
          </p:blipFill>
          <p:spPr>
            <a:xfrm>
              <a:off x="1425726" y="4648198"/>
              <a:ext cx="4774687" cy="596825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0" y="1905000"/>
            <a:ext cx="9144000" cy="26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8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702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charset="0"/>
        <a:buChar char="•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6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6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6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Have We Missed?</a:t>
            </a:r>
            <a:endParaRPr lang="en-US" altLang="en-US" dirty="0"/>
          </a:p>
        </p:txBody>
      </p:sp>
      <p:sp>
        <p:nvSpPr>
          <p:cNvPr id="25603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Our forecasts have been…</a:t>
            </a:r>
          </a:p>
          <a:p>
            <a:pPr lvl="1"/>
            <a:r>
              <a:rPr lang="en-US" altLang="en-US" dirty="0"/>
              <a:t>based more heavily on recent data</a:t>
            </a:r>
          </a:p>
          <a:p>
            <a:pPr lvl="1"/>
            <a:r>
              <a:rPr lang="en-US" altLang="en-US" dirty="0"/>
              <a:t>good at filtering out some of the random noise</a:t>
            </a:r>
          </a:p>
          <a:p>
            <a:r>
              <a:rPr lang="en-US" altLang="en-US" dirty="0"/>
              <a:t>But there are factors we haven’t captured</a:t>
            </a:r>
          </a:p>
          <a:p>
            <a:pPr lvl="1"/>
            <a:r>
              <a:rPr lang="en-US" altLang="en-US" dirty="0"/>
              <a:t>Trends</a:t>
            </a:r>
          </a:p>
          <a:p>
            <a:pPr lvl="1"/>
            <a:r>
              <a:rPr lang="en-US" altLang="en-US" dirty="0"/>
              <a:t>Seasonality</a:t>
            </a:r>
          </a:p>
          <a:p>
            <a:pPr lvl="1"/>
            <a:r>
              <a:rPr lang="en-US" altLang="en-US" dirty="0"/>
              <a:t>Other variables</a:t>
            </a:r>
          </a:p>
        </p:txBody>
      </p:sp>
    </p:spTree>
    <p:extLst>
      <p:ext uri="{BB962C8B-B14F-4D97-AF65-F5344CB8AC3E}">
        <p14:creationId xmlns:p14="http://schemas.microsoft.com/office/powerpoint/2010/main" val="4268915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Seasonality (and Trend)</a:t>
            </a:r>
          </a:p>
        </p:txBody>
      </p:sp>
      <p:pic>
        <p:nvPicPr>
          <p:cNvPr id="38915" name="Picture 3" descr="Line chart illustrating a time series with a clear seasonal patter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78" y="1447800"/>
            <a:ext cx="7270445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/>
          <p:cNvSpPr txBox="1">
            <a:spLocks noChangeArrowheads="1"/>
          </p:cNvSpPr>
          <p:nvPr/>
        </p:nvSpPr>
        <p:spPr>
          <a:xfrm>
            <a:off x="457200" y="5715000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8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altLang="en-US" sz="2400" dirty="0"/>
              <a:t>In this time series, the seasonal factor for December will be very high (November and January also slightly high).</a:t>
            </a:r>
          </a:p>
        </p:txBody>
      </p:sp>
    </p:spTree>
    <p:extLst>
      <p:ext uri="{BB962C8B-B14F-4D97-AF65-F5344CB8AC3E}">
        <p14:creationId xmlns:p14="http://schemas.microsoft.com/office/powerpoint/2010/main" val="487982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Holt-Winters Model</a:t>
            </a:r>
          </a:p>
        </p:txBody>
      </p:sp>
      <p:sp>
        <p:nvSpPr>
          <p:cNvPr id="39939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An exponential smoothing method that captures both trend and seasonality</a:t>
            </a:r>
          </a:p>
          <a:p>
            <a:r>
              <a:rPr lang="en-US" altLang="en-US" sz="2800" dirty="0"/>
              <a:t>In addition to keeping track of forecasts and current trend, also includes seasonal factors</a:t>
            </a:r>
          </a:p>
          <a:p>
            <a:pPr lvl="1"/>
            <a:r>
              <a:rPr lang="en-US" altLang="en-US" sz="2400" dirty="0"/>
              <a:t>Again, R can optimize all parameter values</a:t>
            </a:r>
          </a:p>
          <a:p>
            <a:r>
              <a:rPr lang="en-US" altLang="en-US" sz="2800" dirty="0"/>
              <a:t>“</a:t>
            </a:r>
            <a:r>
              <a:rPr lang="en-US" altLang="en-US" sz="2800" dirty="0" err="1"/>
              <a:t>Deseasonalizes</a:t>
            </a:r>
            <a:r>
              <a:rPr lang="en-US" altLang="en-US" sz="2800"/>
              <a:t>” </a:t>
            </a:r>
            <a:r>
              <a:rPr lang="en-US" altLang="en-US" sz="2800" dirty="0"/>
              <a:t>data, then does double exponential smoothing (and puts seasonal effects back in)</a:t>
            </a:r>
          </a:p>
          <a:p>
            <a:r>
              <a:rPr lang="en-US" altLang="en-US" sz="2800" dirty="0"/>
              <a:t>Two types: multiplicative and additive</a:t>
            </a:r>
          </a:p>
        </p:txBody>
      </p:sp>
    </p:spTree>
    <p:extLst>
      <p:ext uri="{BB962C8B-B14F-4D97-AF65-F5344CB8AC3E}">
        <p14:creationId xmlns:p14="http://schemas.microsoft.com/office/powerpoint/2010/main" val="270791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381000" y="1981200"/>
            <a:ext cx="8382000" cy="2019300"/>
          </a:xfrm>
        </p:spPr>
        <p:txBody>
          <a:bodyPr/>
          <a:lstStyle/>
          <a:p>
            <a:r>
              <a:rPr lang="en-US" altLang="en-US" dirty="0"/>
              <a:t>How do we know which forecasting model to use? </a:t>
            </a:r>
          </a:p>
        </p:txBody>
      </p:sp>
    </p:spTree>
    <p:extLst>
      <p:ext uri="{BB962C8B-B14F-4D97-AF65-F5344CB8AC3E}">
        <p14:creationId xmlns:p14="http://schemas.microsoft.com/office/powerpoint/2010/main" val="1766800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By Inspection?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Sometimes it’s obvious just from looking at a line chart</a:t>
            </a:r>
          </a:p>
          <a:p>
            <a:r>
              <a:rPr lang="en-US" altLang="en-US" dirty="0"/>
              <a:t>To identify trend: look for clear obvious long-term growth and/or decline</a:t>
            </a:r>
          </a:p>
          <a:p>
            <a:r>
              <a:rPr lang="en-US" altLang="en-US" dirty="0"/>
              <a:t>To identify seasonality: look for </a:t>
            </a:r>
            <a:r>
              <a:rPr lang="en-US" altLang="en-US" b="1" dirty="0"/>
              <a:t>fixed-length</a:t>
            </a:r>
            <a:r>
              <a:rPr lang="en-US" altLang="en-US" dirty="0"/>
              <a:t> cycles</a:t>
            </a:r>
          </a:p>
          <a:p>
            <a:pPr lvl="1"/>
            <a:r>
              <a:rPr lang="en-US" altLang="en-US" dirty="0"/>
              <a:t>Note unit of time used in the data</a:t>
            </a:r>
          </a:p>
        </p:txBody>
      </p:sp>
    </p:spTree>
    <p:extLst>
      <p:ext uri="{BB962C8B-B14F-4D97-AF65-F5344CB8AC3E}">
        <p14:creationId xmlns:p14="http://schemas.microsoft.com/office/powerpoint/2010/main" val="3007209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Challenge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But it’s not always obvious!</a:t>
            </a:r>
          </a:p>
          <a:p>
            <a:r>
              <a:rPr lang="en-US" altLang="en-US" b="1" dirty="0"/>
              <a:t>How much </a:t>
            </a:r>
            <a:r>
              <a:rPr lang="en-US" altLang="en-US" dirty="0"/>
              <a:t>trend/seasonality do we need to see to justify a more complex model?</a:t>
            </a:r>
          </a:p>
          <a:p>
            <a:r>
              <a:rPr lang="en-US" altLang="en-US" dirty="0"/>
              <a:t>We want to capture real effects, but don’t want an unnecessarily complicated forecasting model</a:t>
            </a:r>
          </a:p>
          <a:p>
            <a:r>
              <a:rPr lang="en-US" altLang="en-US" dirty="0"/>
              <a:t>No perfect way to judge visually</a:t>
            </a:r>
          </a:p>
        </p:txBody>
      </p:sp>
    </p:spTree>
    <p:extLst>
      <p:ext uri="{BB962C8B-B14F-4D97-AF65-F5344CB8AC3E}">
        <p14:creationId xmlns:p14="http://schemas.microsoft.com/office/powerpoint/2010/main" val="4266730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Which Model to Use?</a:t>
            </a:r>
          </a:p>
        </p:txBody>
      </p:sp>
      <p:pic>
        <p:nvPicPr>
          <p:cNvPr id="7171" name="Picture 2" descr="Time series without obvious trend or seasonalit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598" y="1600199"/>
            <a:ext cx="8198804" cy="4724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9195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Overfitting</a:t>
            </a:r>
            <a:endParaRPr lang="en-US" altLang="en-US" dirty="0"/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What’s wrong with using an extremely complex forecasting model?</a:t>
            </a:r>
          </a:p>
          <a:p>
            <a:pPr lvl="1"/>
            <a:r>
              <a:rPr lang="en-US" altLang="en-US" dirty="0"/>
              <a:t>Why not always use the fanciest &amp; most flexible method? (in this case, Holt-Winters?)</a:t>
            </a:r>
          </a:p>
          <a:p>
            <a:r>
              <a:rPr lang="en-US" altLang="en-US" dirty="0"/>
              <a:t>It can interpret random noise from a small number of data points as having predictive value.</a:t>
            </a:r>
          </a:p>
          <a:p>
            <a:r>
              <a:rPr lang="en-US" altLang="en-US" dirty="0"/>
              <a:t>More complex methods tend to work better with larger data sets.</a:t>
            </a:r>
          </a:p>
        </p:txBody>
      </p:sp>
    </p:spTree>
    <p:extLst>
      <p:ext uri="{BB962C8B-B14F-4D97-AF65-F5344CB8AC3E}">
        <p14:creationId xmlns:p14="http://schemas.microsoft.com/office/powerpoint/2010/main" val="3521890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24D1E-CA06-47CE-8308-35875E5D3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/>
          <a:lstStyle/>
          <a:p>
            <a:r>
              <a:rPr lang="en-US" dirty="0"/>
              <a:t>Bonus Material</a:t>
            </a:r>
          </a:p>
        </p:txBody>
      </p:sp>
    </p:spTree>
    <p:extLst>
      <p:ext uri="{BB962C8B-B14F-4D97-AF65-F5344CB8AC3E}">
        <p14:creationId xmlns:p14="http://schemas.microsoft.com/office/powerpoint/2010/main" val="1225077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Partitioning</a:t>
            </a:r>
          </a:p>
        </p:txBody>
      </p:sp>
      <p:pic>
        <p:nvPicPr>
          <p:cNvPr id="8195" name="Picture 2" descr="Time series with a small portion at the end separate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20" y="1447800"/>
            <a:ext cx="8234680" cy="4745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 descr="Time series with a small portion at the end separated"/>
          <p:cNvCxnSpPr>
            <a:cxnSpLocks noChangeShapeType="1"/>
          </p:cNvCxnSpPr>
          <p:nvPr/>
        </p:nvCxnSpPr>
        <p:spPr bwMode="auto">
          <a:xfrm flipV="1">
            <a:off x="6553200" y="1708259"/>
            <a:ext cx="0" cy="4572000"/>
          </a:xfrm>
          <a:prstGeom prst="line">
            <a:avLst/>
          </a:prstGeom>
          <a:noFill/>
          <a:ln w="38100" algn="ctr">
            <a:solidFill>
              <a:srgbClr val="C00000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5" name="TextBox 4"/>
          <p:cNvSpPr txBox="1"/>
          <p:nvPr/>
        </p:nvSpPr>
        <p:spPr>
          <a:xfrm>
            <a:off x="1709058" y="5874603"/>
            <a:ext cx="2743200" cy="5847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sz="1600" b="1" dirty="0">
                <a:latin typeface="+mn-lt"/>
              </a:rPr>
              <a:t>Build the models using this portion of the data.</a:t>
            </a:r>
          </a:p>
        </p:txBody>
      </p:sp>
      <p:sp>
        <p:nvSpPr>
          <p:cNvPr id="8" name="Left Brace 7" descr="Time series with a small portion at the end separated"/>
          <p:cNvSpPr>
            <a:spLocks/>
          </p:cNvSpPr>
          <p:nvPr/>
        </p:nvSpPr>
        <p:spPr bwMode="auto">
          <a:xfrm rot="-5400000">
            <a:off x="3124201" y="2438401"/>
            <a:ext cx="1066800" cy="5486398"/>
          </a:xfrm>
          <a:prstGeom prst="leftBrace">
            <a:avLst>
              <a:gd name="adj1" fmla="val 8341"/>
              <a:gd name="adj2" fmla="val 50000"/>
            </a:avLst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614160" y="5874603"/>
            <a:ext cx="2225040" cy="83099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sz="1600" b="1" dirty="0">
                <a:latin typeface="+mn-lt"/>
              </a:rPr>
              <a:t>Then use them to predict this portion of the data.</a:t>
            </a:r>
          </a:p>
        </p:txBody>
      </p:sp>
      <p:sp>
        <p:nvSpPr>
          <p:cNvPr id="11" name="Left Brace 10" descr="Time series with a small portion at the end separated"/>
          <p:cNvSpPr>
            <a:spLocks/>
          </p:cNvSpPr>
          <p:nvPr/>
        </p:nvSpPr>
        <p:spPr bwMode="auto">
          <a:xfrm rot="-5400000">
            <a:off x="7010810" y="4288971"/>
            <a:ext cx="1066800" cy="1785257"/>
          </a:xfrm>
          <a:prstGeom prst="leftBrace">
            <a:avLst>
              <a:gd name="adj1" fmla="val 8334"/>
              <a:gd name="adj2" fmla="val 50000"/>
            </a:avLst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55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10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Partitioning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Ignore the most recent data when fitting the models</a:t>
            </a:r>
          </a:p>
          <a:p>
            <a:pPr lvl="1"/>
            <a:r>
              <a:rPr lang="en-US" altLang="en-US" dirty="0"/>
              <a:t>Typically the most recent 20–40% of points</a:t>
            </a:r>
          </a:p>
          <a:p>
            <a:r>
              <a:rPr lang="en-US" altLang="en-US" dirty="0"/>
              <a:t>Then use each model to “predict” the recent data points as if they were new</a:t>
            </a:r>
          </a:p>
          <a:p>
            <a:r>
              <a:rPr lang="en-US" altLang="en-US" dirty="0"/>
              <a:t>Each prediction has an error associated with it</a:t>
            </a:r>
          </a:p>
          <a:p>
            <a:r>
              <a:rPr lang="en-US" altLang="en-US" dirty="0"/>
              <a:t>Compute MSE for each model</a:t>
            </a:r>
          </a:p>
        </p:txBody>
      </p:sp>
    </p:spTree>
    <p:extLst>
      <p:ext uri="{BB962C8B-B14F-4D97-AF65-F5344CB8AC3E}">
        <p14:creationId xmlns:p14="http://schemas.microsoft.com/office/powerpoint/2010/main" val="3754188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Trend</a:t>
            </a:r>
          </a:p>
        </p:txBody>
      </p:sp>
      <p:pic>
        <p:nvPicPr>
          <p:cNvPr id="4" name="Picture 3" descr="Line chart illustrating an upward trend">
            <a:extLst>
              <a:ext uri="{FF2B5EF4-FFF2-40B4-BE49-F238E27FC236}">
                <a16:creationId xmlns:a16="http://schemas.microsoft.com/office/drawing/2014/main" id="{489EE3DB-AE50-E24F-8D6A-98FFE8E9B2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355" y="1444624"/>
            <a:ext cx="6864645" cy="411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9447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Trend</a:t>
            </a:r>
          </a:p>
        </p:txBody>
      </p:sp>
      <p:pic>
        <p:nvPicPr>
          <p:cNvPr id="27652" name="Picture 3" descr="Line chart illustrating an exponential smoothing model that ignores tren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63" y="1444625"/>
            <a:ext cx="6865937" cy="411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2"/>
          <p:cNvSpPr txBox="1">
            <a:spLocks noChangeArrowheads="1"/>
          </p:cNvSpPr>
          <p:nvPr/>
        </p:nvSpPr>
        <p:spPr>
          <a:xfrm>
            <a:off x="457200" y="5635624"/>
            <a:ext cx="8229600" cy="9937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8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800" dirty="0"/>
              <a:t>Average forecast: </a:t>
            </a:r>
            <a:r>
              <a:rPr lang="en-US" altLang="en-US" sz="2800" b="1" dirty="0"/>
              <a:t>20.1</a:t>
            </a:r>
            <a:br>
              <a:rPr lang="en-US" altLang="en-US" sz="2800" dirty="0"/>
            </a:br>
            <a:r>
              <a:rPr lang="en-US" altLang="en-US" sz="2800" dirty="0"/>
              <a:t>Average actual value (excluding </a:t>
            </a:r>
            <a:r>
              <a:rPr lang="en-US" altLang="en-US" sz="2800" i="1" dirty="0"/>
              <a:t>t </a:t>
            </a:r>
            <a:r>
              <a:rPr lang="en-US" altLang="en-US" sz="2800" dirty="0"/>
              <a:t>= 1): </a:t>
            </a:r>
            <a:r>
              <a:rPr lang="en-US" altLang="en-US" sz="2800" b="1" dirty="0"/>
              <a:t>18.7</a:t>
            </a:r>
          </a:p>
        </p:txBody>
      </p:sp>
    </p:spTree>
    <p:extLst>
      <p:ext uri="{BB962C8B-B14F-4D97-AF65-F5344CB8AC3E}">
        <p14:creationId xmlns:p14="http://schemas.microsoft.com/office/powerpoint/2010/main" val="76054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Nonconstant Trend</a:t>
            </a:r>
          </a:p>
        </p:txBody>
      </p:sp>
      <p:pic>
        <p:nvPicPr>
          <p:cNvPr id="7" name="Picture 3" descr="Line chart illustrating a time series with a non-constant tren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9273" y="1666351"/>
            <a:ext cx="7901586" cy="4582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339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3" descr="Line chart illustrating an exponential smoothing model that ignores a non-constant tren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8133" y="1666352"/>
            <a:ext cx="7903867" cy="4561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Nonconstant Trend</a:t>
            </a:r>
          </a:p>
        </p:txBody>
      </p:sp>
    </p:spTree>
    <p:extLst>
      <p:ext uri="{BB962C8B-B14F-4D97-AF65-F5344CB8AC3E}">
        <p14:creationId xmlns:p14="http://schemas.microsoft.com/office/powerpoint/2010/main" val="2038940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Double Exponential Smoothing</a:t>
            </a:r>
          </a:p>
        </p:txBody>
      </p:sp>
      <p:sp>
        <p:nvSpPr>
          <p:cNvPr id="30723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Trend is captured by </a:t>
            </a:r>
            <a:r>
              <a:rPr lang="en-US" altLang="en-US" i="1" dirty="0"/>
              <a:t>double exponential smoothing</a:t>
            </a:r>
          </a:p>
          <a:p>
            <a:r>
              <a:rPr lang="en-US" altLang="en-US" dirty="0"/>
              <a:t>Includes a second parameter (</a:t>
            </a:r>
            <a:r>
              <a:rPr lang="el-GR" altLang="en-US" i="1" dirty="0"/>
              <a:t>β</a:t>
            </a:r>
            <a:r>
              <a:rPr lang="en-US" altLang="en-US" dirty="0"/>
              <a:t>) and an extra equation to keep track of trend</a:t>
            </a:r>
          </a:p>
          <a:p>
            <a:r>
              <a:rPr lang="en-US" altLang="en-US" dirty="0"/>
              <a:t>Still possible to make forecasts manually, but requires more calculation</a:t>
            </a:r>
          </a:p>
          <a:p>
            <a:r>
              <a:rPr lang="en-US" altLang="en-US" dirty="0"/>
              <a:t>Harder to choose </a:t>
            </a:r>
            <a:r>
              <a:rPr lang="el-GR" altLang="en-US" i="1" dirty="0"/>
              <a:t>α</a:t>
            </a:r>
            <a:r>
              <a:rPr lang="en-US" altLang="en-US" dirty="0"/>
              <a:t> and </a:t>
            </a:r>
            <a:r>
              <a:rPr lang="el-GR" altLang="en-US" i="1" dirty="0"/>
              <a:t>β</a:t>
            </a:r>
            <a:r>
              <a:rPr lang="en-US" altLang="en-US" dirty="0"/>
              <a:t> than </a:t>
            </a:r>
            <a:r>
              <a:rPr lang="el-GR" altLang="en-US" i="1" dirty="0"/>
              <a:t>α</a:t>
            </a:r>
            <a:r>
              <a:rPr lang="en-US" altLang="en-US" dirty="0"/>
              <a:t> only</a:t>
            </a:r>
          </a:p>
          <a:p>
            <a:r>
              <a:rPr lang="en-US" altLang="en-US" dirty="0"/>
              <a:t>R can optimize both </a:t>
            </a:r>
            <a:r>
              <a:rPr lang="el-GR" altLang="en-US" i="1" dirty="0"/>
              <a:t>α</a:t>
            </a:r>
            <a:r>
              <a:rPr lang="en-US" altLang="en-US" dirty="0"/>
              <a:t> and </a:t>
            </a:r>
            <a:r>
              <a:rPr lang="el-GR" altLang="en-US" i="1" dirty="0"/>
              <a:t>β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5246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1" descr="Line chart illustrating both single and double exponential smoothing model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447800"/>
            <a:ext cx="6858000" cy="411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9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Double Exponential Smoothing</a:t>
            </a:r>
          </a:p>
        </p:txBody>
      </p:sp>
      <p:sp>
        <p:nvSpPr>
          <p:cNvPr id="7" name="Content Placeholder 2"/>
          <p:cNvSpPr txBox="1">
            <a:spLocks noChangeArrowheads="1"/>
          </p:cNvSpPr>
          <p:nvPr/>
        </p:nvSpPr>
        <p:spPr>
          <a:xfrm>
            <a:off x="457200" y="57150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800" b="0" i="0" u="none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dirty="0"/>
              <a:t>MSE of 23.5 vs. 31.3</a:t>
            </a:r>
          </a:p>
        </p:txBody>
      </p:sp>
    </p:spTree>
    <p:extLst>
      <p:ext uri="{BB962C8B-B14F-4D97-AF65-F5344CB8AC3E}">
        <p14:creationId xmlns:p14="http://schemas.microsoft.com/office/powerpoint/2010/main" val="2995268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Seasonality</a:t>
            </a:r>
          </a:p>
        </p:txBody>
      </p:sp>
      <p:sp>
        <p:nvSpPr>
          <p:cNvPr id="36867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Another common property of time series is </a:t>
            </a:r>
            <a:r>
              <a:rPr lang="en-US" altLang="en-US" i="1" dirty="0"/>
              <a:t>seasonality</a:t>
            </a:r>
          </a:p>
          <a:p>
            <a:r>
              <a:rPr lang="en-US" altLang="en-US" dirty="0"/>
              <a:t>Regular predictable cycles in the data</a:t>
            </a:r>
          </a:p>
          <a:p>
            <a:r>
              <a:rPr lang="en-US" altLang="en-US" dirty="0"/>
              <a:t>By hour, day, month, quarter</a:t>
            </a:r>
          </a:p>
        </p:txBody>
      </p:sp>
    </p:spTree>
    <p:extLst>
      <p:ext uri="{BB962C8B-B14F-4D97-AF65-F5344CB8AC3E}">
        <p14:creationId xmlns:p14="http://schemas.microsoft.com/office/powerpoint/2010/main" val="56358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Seasonality Examples</a:t>
            </a:r>
          </a:p>
        </p:txBody>
      </p:sp>
      <p:sp>
        <p:nvSpPr>
          <p:cNvPr id="37891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Retail sales are typically higher in December</a:t>
            </a:r>
          </a:p>
          <a:p>
            <a:r>
              <a:rPr lang="en-US" altLang="en-US" dirty="0"/>
              <a:t>Restaurants are busier at mealtimes</a:t>
            </a:r>
          </a:p>
          <a:p>
            <a:r>
              <a:rPr lang="en-US" altLang="en-US" dirty="0"/>
              <a:t>Amount of rainfall differs by month</a:t>
            </a:r>
          </a:p>
          <a:p>
            <a:r>
              <a:rPr lang="en-US" altLang="en-US" dirty="0"/>
              <a:t>Household energy usage differs by month</a:t>
            </a:r>
          </a:p>
        </p:txBody>
      </p:sp>
    </p:spTree>
    <p:extLst>
      <p:ext uri="{BB962C8B-B14F-4D97-AF65-F5344CB8AC3E}">
        <p14:creationId xmlns:p14="http://schemas.microsoft.com/office/powerpoint/2010/main" val="29433869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1.0&quot;&gt;&lt;object type=&quot;1&quot; unique_id=&quot;10001&quot;&gt;&lt;object type=&quot;2&quot; unique_id=&quot;10849&quot;&gt;&lt;object type=&quot;3&quot; unique_id=&quot;10850&quot;&gt;&lt;property id=&quot;20148&quot; value=&quot;5&quot;/&gt;&lt;property id=&quot;20300&quot; value=&quot;Slide 1 - &amp;quot;Insert Title Here&amp;quot;&quot;/&gt;&lt;property id=&quot;20307&quot; value=&quot;269&quot;/&gt;&lt;/object&gt;&lt;object type=&quot;3&quot; unique_id=&quot;10851&quot;&gt;&lt;property id=&quot;20148&quot; value=&quot;5&quot;/&gt;&lt;property id=&quot;20300&quot; value=&quot;Slide 2 - &amp;quot;Header&amp;quot;&quot;/&gt;&lt;property id=&quot;20307&quot; value=&quot;266&quot;/&gt;&lt;/object&gt;&lt;object type=&quot;3&quot; unique_id=&quot;10852&quot;&gt;&lt;property id=&quot;20148&quot; value=&quot;5&quot;/&gt;&lt;property id=&quot;20300&quot; value=&quot;Slide 7&quot;/&gt;&lt;property id=&quot;20307&quot; value=&quot;267&quot;/&gt;&lt;/object&gt;&lt;object type=&quot;3&quot; unique_id=&quot;10883&quot;&gt;&lt;property id=&quot;20148&quot; value=&quot;5&quot;/&gt;&lt;property id=&quot;20300&quot; value=&quot;Slide 3&quot;/&gt;&lt;property id=&quot;20307&quot; value=&quot;270&quot;/&gt;&lt;/object&gt;&lt;object type=&quot;3&quot; unique_id=&quot;10884&quot;&gt;&lt;property id=&quot;20148&quot; value=&quot;5&quot;/&gt;&lt;property id=&quot;20300&quot; value=&quot;Slide 4&quot;/&gt;&lt;property id=&quot;20307&quot; value=&quot;271&quot;/&gt;&lt;/object&gt;&lt;object type=&quot;3&quot; unique_id=&quot;10885&quot;&gt;&lt;property id=&quot;20148&quot; value=&quot;5&quot;/&gt;&lt;property id=&quot;20300&quot; value=&quot;Slide 5&quot;/&gt;&lt;property id=&quot;20307&quot; value=&quot;272&quot;/&gt;&lt;/object&gt;&lt;object type=&quot;3&quot; unique_id=&quot;10886&quot;&gt;&lt;property id=&quot;20148&quot; value=&quot;5&quot;/&gt;&lt;property id=&quot;20300&quot; value=&quot;Slide 6&quot;/&gt;&lt;property id=&quot;20307&quot; value=&quot;273&quot;/&gt;&lt;/object&gt;&lt;/object&gt;&lt;object type=&quot;8&quot; unique_id=&quot;10857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Body Slides">
  <a:themeElements>
    <a:clrScheme name="American University Palette">
      <a:dk1>
        <a:srgbClr val="000000"/>
      </a:dk1>
      <a:lt1>
        <a:srgbClr val="FFFFFF"/>
      </a:lt1>
      <a:dk2>
        <a:srgbClr val="5D1B14"/>
      </a:dk2>
      <a:lt2>
        <a:srgbClr val="D0C4B6"/>
      </a:lt2>
      <a:accent1>
        <a:srgbClr val="AABDBE"/>
      </a:accent1>
      <a:accent2>
        <a:srgbClr val="005099"/>
      </a:accent2>
      <a:accent3>
        <a:srgbClr val="E1E1E1"/>
      </a:accent3>
      <a:accent4>
        <a:srgbClr val="961E28"/>
      </a:accent4>
      <a:accent5>
        <a:srgbClr val="406B72"/>
      </a:accent5>
      <a:accent6>
        <a:srgbClr val="324347"/>
      </a:accent6>
      <a:hlink>
        <a:srgbClr val="0000FF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1738</TotalTime>
  <Words>488</Words>
  <Application>Microsoft Office PowerPoint</Application>
  <PresentationFormat>On-screen Show (4:3)</PresentationFormat>
  <Paragraphs>66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1_Body Slides</vt:lpstr>
      <vt:lpstr>What Have We Missed?</vt:lpstr>
      <vt:lpstr>Trend</vt:lpstr>
      <vt:lpstr>Trend</vt:lpstr>
      <vt:lpstr>Nonconstant Trend</vt:lpstr>
      <vt:lpstr>Nonconstant Trend</vt:lpstr>
      <vt:lpstr>Double Exponential Smoothing</vt:lpstr>
      <vt:lpstr>Double Exponential Smoothing</vt:lpstr>
      <vt:lpstr>Seasonality</vt:lpstr>
      <vt:lpstr>Seasonality Examples</vt:lpstr>
      <vt:lpstr>Seasonality (and Trend)</vt:lpstr>
      <vt:lpstr>Holt-Winters Model</vt:lpstr>
      <vt:lpstr>How do we know which forecasting model to use? </vt:lpstr>
      <vt:lpstr>By Inspection?</vt:lpstr>
      <vt:lpstr>Challenge</vt:lpstr>
      <vt:lpstr>Which Model to Use?</vt:lpstr>
      <vt:lpstr>Overfitting</vt:lpstr>
      <vt:lpstr>Bonus Material</vt:lpstr>
      <vt:lpstr>Partitioning</vt:lpstr>
      <vt:lpstr>Partitioning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University</dc:title>
  <dc:subject/>
  <dc:creator>Administrator</dc:creator>
  <cp:keywords/>
  <dc:description/>
  <cp:lastModifiedBy>Jay Simon</cp:lastModifiedBy>
  <cp:revision>141</cp:revision>
  <dcterms:created xsi:type="dcterms:W3CDTF">2016-03-21T14:12:59Z</dcterms:created>
  <dcterms:modified xsi:type="dcterms:W3CDTF">2021-11-03T17:00:45Z</dcterms:modified>
  <cp:category/>
</cp:coreProperties>
</file>

<file path=docProps/thumbnail.jpeg>
</file>